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7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6LEmzbJxHVSow78DiajoF97hJ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 boa noite gente, hoje vamos focar mais na parte prática.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na semana passada a gente não conseguiu montar aos projetos, a gente vai dedicar aqui praticamente toda aula para montar os projetinhos e tirar dúvidas e explicar como eles funcionam, então primeiro a gente vai voltar lá na aula 4 né, e eu queria que vocês montassem para essa aula o semáforo com um botão né vamos entender lá que tá funcionando o que ele tá fazendo.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 em seguida tá a gente vai montar o projetinho 6 tá bom que é o é a sequência de leds controlada por um potenciômetro eu vou explicar para vocês o que acontece. Por fim, a gente vai monta os projetos 7, 8 e 9, mas se não der tempo, vamos pelo menos montar o projeto 7 e 8 e o 9 fica para casa.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Vamos pegar os kits.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3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6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7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7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314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8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0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2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hyperlink" Target="https://www.tinkercad.com/things/7gGIaHKwKaj?sharecode=1TrpxkViBZxqaoT1j6_jZitVRZhsfqe2xu3E33KvJ9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hyperlink" Target="https://www.tinkercad.com/things/hK5JDbCrjyz?sharecode=pp-3qGgelRpNyWgKDgmOacRYwf93J0qEP1H78ZNgBp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hyperlink" Target="https://www.youtube.com/watch?v=gsJEMH_emB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IPvdXjr-G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/>
          </a:p>
        </p:txBody>
      </p:sp>
      <p:pic>
        <p:nvPicPr>
          <p:cNvPr id="241" name="Google Shape;241;p10" descr="Clock signals | CircuitVerse"/>
          <p:cNvPicPr preferRelativeResize="0"/>
          <p:nvPr/>
        </p:nvPicPr>
        <p:blipFill rotWithShape="1">
          <a:blip r:embed="rId3">
            <a:alphaModFix/>
          </a:blip>
          <a:srcRect b="16799"/>
          <a:stretch/>
        </p:blipFill>
        <p:spPr>
          <a:xfrm>
            <a:off x="107504" y="1024300"/>
            <a:ext cx="2857503" cy="5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0905" y="841236"/>
            <a:ext cx="6859981" cy="526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0"/>
          <p:cNvSpPr txBox="1"/>
          <p:nvPr/>
        </p:nvSpPr>
        <p:spPr>
          <a:xfrm>
            <a:off x="3369202" y="471103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>
                <a:solidFill>
                  <a:srgbClr val="414042"/>
                </a:solidFill>
                <a:latin typeface="Lato"/>
                <a:ea typeface="Lato"/>
                <a:cs typeface="Lato"/>
                <a:sym typeface="Lato"/>
              </a:rPr>
              <a:t>Internal Circuit Blocks of a PCA21125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 txBox="1"/>
          <p:nvPr/>
        </p:nvSpPr>
        <p:spPr>
          <a:xfrm>
            <a:off x="2020905" y="6065403"/>
            <a:ext cx="45720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https://www.electronics-tutorials.ws/wp-content/uploads/2016/12/NXP-NEXT-Tutorial-3-fig-1.png?w=1024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/>
          </a:p>
        </p:txBody>
      </p:sp>
      <p:grpSp>
        <p:nvGrpSpPr>
          <p:cNvPr id="251" name="Google Shape;251;p11"/>
          <p:cNvGrpSpPr/>
          <p:nvPr/>
        </p:nvGrpSpPr>
        <p:grpSpPr>
          <a:xfrm>
            <a:off x="4644008" y="1052736"/>
            <a:ext cx="4248472" cy="1512168"/>
            <a:chOff x="638714" y="1308295"/>
            <a:chExt cx="10971395" cy="1901011"/>
          </a:xfrm>
        </p:grpSpPr>
        <p:sp>
          <p:nvSpPr>
            <p:cNvPr id="252" name="Google Shape;252;p11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Visa eliminar as questões de fuso e horário de verão em aplicações, de modo que os computadores consigam se comunicar e sincronizar.</a:t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11"/>
          <p:cNvGrpSpPr/>
          <p:nvPr/>
        </p:nvGrpSpPr>
        <p:grpSpPr>
          <a:xfrm>
            <a:off x="166526" y="1052736"/>
            <a:ext cx="4224196" cy="1512168"/>
            <a:chOff x="638714" y="1308295"/>
            <a:chExt cx="11918769" cy="1901011"/>
          </a:xfrm>
        </p:grpSpPr>
        <p:sp>
          <p:nvSpPr>
            <p:cNvPr id="255" name="Google Shape;255;p11"/>
            <p:cNvSpPr/>
            <p:nvPr/>
          </p:nvSpPr>
          <p:spPr>
            <a:xfrm>
              <a:off x="1378422" y="1308295"/>
              <a:ext cx="1117906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Universal Time Coordinated,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também conhecido como GMT. É um padrão de armazenamento de data/hora </a:t>
              </a:r>
              <a:r>
                <a:rPr lang="pt-BR" sz="20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padrão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11"/>
          <p:cNvPicPr preferRelativeResize="0"/>
          <p:nvPr/>
        </p:nvPicPr>
        <p:blipFill rotWithShape="1">
          <a:blip r:embed="rId3">
            <a:alphaModFix/>
          </a:blip>
          <a:srcRect t="14127" b="29514"/>
          <a:stretch/>
        </p:blipFill>
        <p:spPr>
          <a:xfrm>
            <a:off x="0" y="2655956"/>
            <a:ext cx="9143999" cy="343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/>
          </a:p>
        </p:txBody>
      </p:sp>
      <p:pic>
        <p:nvPicPr>
          <p:cNvPr id="264" name="Google Shape;264;p12" descr="undefin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4704"/>
            <a:ext cx="9144000" cy="4929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12"/>
          <p:cNvGrpSpPr/>
          <p:nvPr/>
        </p:nvGrpSpPr>
        <p:grpSpPr>
          <a:xfrm>
            <a:off x="323528" y="5787960"/>
            <a:ext cx="7920880" cy="593368"/>
            <a:chOff x="638714" y="1308295"/>
            <a:chExt cx="20455144" cy="1901011"/>
          </a:xfrm>
        </p:grpSpPr>
        <p:sp>
          <p:nvSpPr>
            <p:cNvPr id="266" name="Google Shape;266;p12"/>
            <p:cNvSpPr/>
            <p:nvPr/>
          </p:nvSpPr>
          <p:spPr>
            <a:xfrm>
              <a:off x="1378424" y="1308295"/>
              <a:ext cx="19715434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São Paulo – 24 de Julho de 2023 – 12:30pm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UTC           –  24 de Julho de 2023 – 03:30pm</a:t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/>
          </a:p>
        </p:txBody>
      </p:sp>
      <p:pic>
        <p:nvPicPr>
          <p:cNvPr id="274" name="Google Shape;274;p13" descr="Resolving Blue Screen errors in Windows - Microsoft Suppo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3928" y="2204864"/>
            <a:ext cx="5237742" cy="3263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3"/>
          <p:cNvGrpSpPr/>
          <p:nvPr/>
        </p:nvGrpSpPr>
        <p:grpSpPr>
          <a:xfrm>
            <a:off x="107505" y="1367338"/>
            <a:ext cx="3672407" cy="1392278"/>
            <a:chOff x="719958" y="1520568"/>
            <a:chExt cx="4896543" cy="1461861"/>
          </a:xfrm>
        </p:grpSpPr>
        <p:sp>
          <p:nvSpPr>
            <p:cNvPr id="276" name="Google Shape;276;p13"/>
            <p:cNvSpPr/>
            <p:nvPr/>
          </p:nvSpPr>
          <p:spPr>
            <a:xfrm>
              <a:off x="1897041" y="1520571"/>
              <a:ext cx="3719460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Imagine que você está fazendo uma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demonstração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para um cliente e acontece isso...</a:t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719958" y="1520568"/>
              <a:ext cx="1177082" cy="1461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 rot="5400000">
              <a:off x="1812183" y="2104531"/>
              <a:ext cx="476839" cy="29393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13"/>
          <p:cNvGrpSpPr/>
          <p:nvPr/>
        </p:nvGrpSpPr>
        <p:grpSpPr>
          <a:xfrm>
            <a:off x="107505" y="4828537"/>
            <a:ext cx="3672406" cy="1392275"/>
            <a:chOff x="719958" y="3197948"/>
            <a:chExt cx="4896541" cy="1461858"/>
          </a:xfrm>
        </p:grpSpPr>
        <p:sp>
          <p:nvSpPr>
            <p:cNvPr id="280" name="Google Shape;280;p13"/>
            <p:cNvSpPr/>
            <p:nvPr/>
          </p:nvSpPr>
          <p:spPr>
            <a:xfrm>
              <a:off x="719958" y="3197948"/>
              <a:ext cx="1177082" cy="14618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897040" y="3197948"/>
              <a:ext cx="3719459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Agora imagine que isso aconteceu com um equipamento que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monitora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barragens de minério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rot="5400000">
              <a:off x="1812183" y="3781909"/>
              <a:ext cx="476839" cy="29393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13"/>
          <p:cNvGrpSpPr/>
          <p:nvPr/>
        </p:nvGrpSpPr>
        <p:grpSpPr>
          <a:xfrm>
            <a:off x="107505" y="3100482"/>
            <a:ext cx="3672407" cy="1387189"/>
            <a:chOff x="719958" y="4875325"/>
            <a:chExt cx="4896542" cy="1461858"/>
          </a:xfrm>
        </p:grpSpPr>
        <p:sp>
          <p:nvSpPr>
            <p:cNvPr id="284" name="Google Shape;284;p13"/>
            <p:cNvSpPr/>
            <p:nvPr/>
          </p:nvSpPr>
          <p:spPr>
            <a:xfrm>
              <a:off x="719958" y="4875325"/>
              <a:ext cx="1177082" cy="14618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1897041" y="4875325"/>
              <a:ext cx="3719459" cy="1461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Agora imagine que você tem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centenas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desses equipamentos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espalhados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pelo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Brasil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5400000">
              <a:off x="1812183" y="5459288"/>
              <a:ext cx="476839" cy="29393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70000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/>
          </a:p>
        </p:txBody>
      </p:sp>
      <p:pic>
        <p:nvPicPr>
          <p:cNvPr id="293" name="Google Shape;2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1489298"/>
            <a:ext cx="293370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4"/>
          <p:cNvSpPr/>
          <p:nvPr/>
        </p:nvSpPr>
        <p:spPr>
          <a:xfrm>
            <a:off x="4368572" y="1268760"/>
            <a:ext cx="4523908" cy="109446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Watchdog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um componente de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responsável por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verificar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o software está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operando normalmente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</p:txBody>
      </p:sp>
      <p:sp>
        <p:nvSpPr>
          <p:cNvPr id="295" name="Google Shape;295;p14"/>
          <p:cNvSpPr/>
          <p:nvPr/>
        </p:nvSpPr>
        <p:spPr>
          <a:xfrm>
            <a:off x="4155737" y="1268760"/>
            <a:ext cx="212834" cy="109446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3371326" y="1504266"/>
            <a:ext cx="623455" cy="623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14"/>
          <p:cNvCxnSpPr>
            <a:stCxn id="296" idx="6"/>
            <a:endCxn id="295" idx="1"/>
          </p:cNvCxnSpPr>
          <p:nvPr/>
        </p:nvCxnSpPr>
        <p:spPr>
          <a:xfrm>
            <a:off x="3994781" y="1815994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8" name="Google Shape;298;p14"/>
          <p:cNvSpPr/>
          <p:nvPr/>
        </p:nvSpPr>
        <p:spPr>
          <a:xfrm>
            <a:off x="4368572" y="2982606"/>
            <a:ext cx="4523908" cy="1094466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Caso seja detectado que o software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“travou” 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 algum componente dele está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preso em um loop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watchdog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reseta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hardware.</a:t>
            </a:r>
            <a:endParaRPr sz="1200"/>
          </a:p>
        </p:txBody>
      </p:sp>
      <p:sp>
        <p:nvSpPr>
          <p:cNvPr id="299" name="Google Shape;299;p14"/>
          <p:cNvSpPr/>
          <p:nvPr/>
        </p:nvSpPr>
        <p:spPr>
          <a:xfrm>
            <a:off x="4155737" y="2982606"/>
            <a:ext cx="212834" cy="109446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3371326" y="3218112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14"/>
          <p:cNvCxnSpPr>
            <a:stCxn id="300" idx="6"/>
            <a:endCxn id="299" idx="1"/>
          </p:cNvCxnSpPr>
          <p:nvPr/>
        </p:nvCxnSpPr>
        <p:spPr>
          <a:xfrm>
            <a:off x="3994781" y="3529839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14"/>
          <p:cNvSpPr/>
          <p:nvPr/>
        </p:nvSpPr>
        <p:spPr>
          <a:xfrm>
            <a:off x="4368572" y="4710798"/>
            <a:ext cx="4523908" cy="1094466"/>
          </a:xfrm>
          <a:prstGeom prst="rect">
            <a:avLst/>
          </a:prstGeom>
          <a:solidFill>
            <a:srgbClr val="EDEDED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Praticamente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todos os microcontroladores 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atuais possuem um watchdog independente, e para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casos críticos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é possível usar um </a:t>
            </a:r>
            <a:r>
              <a:rPr lang="pt-BR" sz="16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watchdog externo dedicado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</p:txBody>
      </p:sp>
      <p:sp>
        <p:nvSpPr>
          <p:cNvPr id="303" name="Google Shape;303;p14"/>
          <p:cNvSpPr/>
          <p:nvPr/>
        </p:nvSpPr>
        <p:spPr>
          <a:xfrm>
            <a:off x="4155737" y="4710798"/>
            <a:ext cx="212834" cy="1094466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3371326" y="4946305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14"/>
          <p:cNvCxnSpPr>
            <a:stCxn id="304" idx="6"/>
            <a:endCxn id="303" idx="1"/>
          </p:cNvCxnSpPr>
          <p:nvPr/>
        </p:nvCxnSpPr>
        <p:spPr>
          <a:xfrm>
            <a:off x="3994781" y="5258033"/>
            <a:ext cx="161100" cy="0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Watchdog?</a:t>
            </a:r>
            <a:endParaRPr/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3">
            <a:alphaModFix/>
          </a:blip>
          <a:srcRect l="5377" t="6201" r="7060" b="3528"/>
          <a:stretch/>
        </p:blipFill>
        <p:spPr>
          <a:xfrm>
            <a:off x="4644008" y="1988840"/>
            <a:ext cx="4464496" cy="3143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5"/>
          <p:cNvGrpSpPr/>
          <p:nvPr/>
        </p:nvGrpSpPr>
        <p:grpSpPr>
          <a:xfrm>
            <a:off x="178311" y="1556792"/>
            <a:ext cx="4177665" cy="1094466"/>
            <a:chOff x="178311" y="1556792"/>
            <a:chExt cx="4177665" cy="1094466"/>
          </a:xfrm>
        </p:grpSpPr>
        <p:sp>
          <p:nvSpPr>
            <p:cNvPr id="314" name="Google Shape;314;p15"/>
            <p:cNvSpPr/>
            <p:nvPr/>
          </p:nvSpPr>
          <p:spPr>
            <a:xfrm>
              <a:off x="1175557" y="1556792"/>
              <a:ext cx="3180419" cy="1094466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Basicamente, o Watchdog é um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contador de pulsos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A CPU manda um pulso periódico chamado de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Feed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962722" y="1556792"/>
              <a:ext cx="212834" cy="109446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178311" y="1792298"/>
              <a:ext cx="623455" cy="6234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7" name="Google Shape;317;p15"/>
            <p:cNvCxnSpPr>
              <a:stCxn id="316" idx="6"/>
              <a:endCxn id="315" idx="1"/>
            </p:cNvCxnSpPr>
            <p:nvPr/>
          </p:nvCxnSpPr>
          <p:spPr>
            <a:xfrm>
              <a:off x="801766" y="2104026"/>
              <a:ext cx="1611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8" name="Google Shape;318;p15"/>
          <p:cNvGrpSpPr/>
          <p:nvPr/>
        </p:nvGrpSpPr>
        <p:grpSpPr>
          <a:xfrm>
            <a:off x="178311" y="3115724"/>
            <a:ext cx="4177665" cy="1465403"/>
            <a:chOff x="178311" y="3115724"/>
            <a:chExt cx="4177665" cy="1465403"/>
          </a:xfrm>
        </p:grpSpPr>
        <p:sp>
          <p:nvSpPr>
            <p:cNvPr id="319" name="Google Shape;319;p15"/>
            <p:cNvSpPr/>
            <p:nvPr/>
          </p:nvSpPr>
          <p:spPr>
            <a:xfrm>
              <a:off x="1175557" y="3115724"/>
              <a:ext cx="3180419" cy="1465403"/>
            </a:xfrm>
            <a:prstGeom prst="rect">
              <a:avLst/>
            </a:prstGeom>
            <a:solidFill>
              <a:srgbClr val="FBE4D4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o Watchdog não receber o sinal de Feed em um determinado tempo, ele entende que algo deu errado e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Reseta a CPU</a:t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962722" y="3115725"/>
              <a:ext cx="212834" cy="1465402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178311" y="3536699"/>
              <a:ext cx="623455" cy="6234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15"/>
            <p:cNvCxnSpPr>
              <a:stCxn id="321" idx="6"/>
              <a:endCxn id="320" idx="1"/>
            </p:cNvCxnSpPr>
            <p:nvPr/>
          </p:nvCxnSpPr>
          <p:spPr>
            <a:xfrm>
              <a:off x="801766" y="3848427"/>
              <a:ext cx="1611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3" name="Google Shape;323;p15"/>
          <p:cNvGrpSpPr/>
          <p:nvPr/>
        </p:nvGrpSpPr>
        <p:grpSpPr>
          <a:xfrm>
            <a:off x="178311" y="5142846"/>
            <a:ext cx="4177665" cy="1094466"/>
            <a:chOff x="178311" y="5142846"/>
            <a:chExt cx="4177665" cy="1094466"/>
          </a:xfrm>
        </p:grpSpPr>
        <p:sp>
          <p:nvSpPr>
            <p:cNvPr id="324" name="Google Shape;324;p15"/>
            <p:cNvSpPr/>
            <p:nvPr/>
          </p:nvSpPr>
          <p:spPr>
            <a:xfrm>
              <a:off x="1175557" y="5142846"/>
              <a:ext cx="3180419" cy="1094466"/>
            </a:xfrm>
            <a:prstGeom prst="rect">
              <a:avLst/>
            </a:prstGeom>
            <a:solidFill>
              <a:srgbClr val="EDEDED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 Watchdog também tem um sinal chamado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Kick</a:t>
              </a:r>
              <a:r>
                <a:rPr lang="pt-B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que quando acionado,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reseta imediatamente a CPU</a:t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962722" y="5142846"/>
              <a:ext cx="212834" cy="109446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78311" y="5378353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" name="Google Shape;327;p15"/>
            <p:cNvCxnSpPr>
              <a:stCxn id="326" idx="6"/>
              <a:endCxn id="325" idx="1"/>
            </p:cNvCxnSpPr>
            <p:nvPr/>
          </p:nvCxnSpPr>
          <p:spPr>
            <a:xfrm>
              <a:off x="801766" y="5690081"/>
              <a:ext cx="1611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15"/>
          <p:cNvSpPr txBox="1"/>
          <p:nvPr/>
        </p:nvSpPr>
        <p:spPr>
          <a:xfrm>
            <a:off x="5823270" y="5132707"/>
            <a:ext cx="235800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https://embarcados.com.br/esp32-watchdog-timer/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Watchdog</a:t>
            </a:r>
            <a:endParaRPr sz="40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6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/>
          </a:p>
        </p:txBody>
      </p:sp>
      <p:pic>
        <p:nvPicPr>
          <p:cNvPr id="335" name="Google Shape;335;p16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6"/>
          <p:cNvSpPr txBox="1"/>
          <p:nvPr/>
        </p:nvSpPr>
        <p:spPr>
          <a:xfrm>
            <a:off x="306452" y="6029887"/>
            <a:ext cx="37614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14 - </a:t>
            </a:r>
            <a:r>
              <a:rPr lang="pt-BR" sz="16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Watchdog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228600" y="1412776"/>
            <a:ext cx="4127376" cy="29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conceito de Watchdog.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configurar o Watchdog do Arduino e simular algumas situações de travamento, observando como o Watchdog efetua o reset se não receber o sinal de feed. </a:t>
            </a:r>
            <a:endParaRPr/>
          </a:p>
        </p:txBody>
      </p:sp>
      <p:pic>
        <p:nvPicPr>
          <p:cNvPr id="338" name="Google Shape;338;p16"/>
          <p:cNvPicPr preferRelativeResize="0"/>
          <p:nvPr/>
        </p:nvPicPr>
        <p:blipFill rotWithShape="1">
          <a:blip r:embed="rId5">
            <a:alphaModFix/>
          </a:blip>
          <a:srcRect l="8406" t="7007" r="6441"/>
          <a:stretch/>
        </p:blipFill>
        <p:spPr>
          <a:xfrm>
            <a:off x="4716016" y="1124744"/>
            <a:ext cx="4027181" cy="332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Laboratório – RTC</a:t>
            </a:r>
            <a:endParaRPr/>
          </a:p>
        </p:txBody>
      </p:sp>
      <p:sp>
        <p:nvSpPr>
          <p:cNvPr id="344" name="Google Shape;344;p17"/>
          <p:cNvSpPr txBox="1"/>
          <p:nvPr/>
        </p:nvSpPr>
        <p:spPr>
          <a:xfrm>
            <a:off x="4499992" y="4561842"/>
            <a:ext cx="3960440" cy="20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Material necessário: 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Arduino;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1 RTC; </a:t>
            </a:r>
            <a:endParaRPr/>
          </a:p>
          <a:p>
            <a:pPr marL="30003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Jumpers cables.</a:t>
            </a:r>
            <a:endParaRPr/>
          </a:p>
        </p:txBody>
      </p:sp>
      <p:pic>
        <p:nvPicPr>
          <p:cNvPr id="345" name="Google Shape;345;p17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8" y="4587943"/>
            <a:ext cx="2298989" cy="172424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7"/>
          <p:cNvSpPr txBox="1"/>
          <p:nvPr/>
        </p:nvSpPr>
        <p:spPr>
          <a:xfrm>
            <a:off x="306452" y="6029887"/>
            <a:ext cx="42655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15 – Data e Hora com RTC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228600" y="1412776"/>
            <a:ext cx="4127376" cy="254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 laboratório, vamos explorar o uso do RTC.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isso vamos fazer com que o Arduino se comunique com o módulo RTC via I2C, e mostrar a data e hora atualizada via Serial Monitor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3968" y="1437117"/>
            <a:ext cx="4797326" cy="277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/>
        </p:nvSpPr>
        <p:spPr>
          <a:xfrm>
            <a:off x="228600" y="133350"/>
            <a:ext cx="77277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  <p:sp>
        <p:nvSpPr>
          <p:cNvPr id="355" name="Google Shape;355;p18"/>
          <p:cNvSpPr txBox="1"/>
          <p:nvPr/>
        </p:nvSpPr>
        <p:spPr>
          <a:xfrm>
            <a:off x="827584" y="1950069"/>
            <a:ext cx="3859826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Altere o projeto do laboratório de Data e Hora com RTC para que a as informações apareçam em um Display LCD;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seguida implemente um programa em que o RTC é atualizado via comandos da Serial.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18" descr="Resultado de imagem para nerd vector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10" y="2060848"/>
            <a:ext cx="4067006" cy="305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Airton  /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Prof. </a:t>
            </a:r>
            <a:r>
              <a:rPr lang="pt-BR" b="1"/>
              <a:t>Fabio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Lucas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Yan </a:t>
            </a:r>
            <a:endParaRPr/>
          </a:p>
        </p:txBody>
      </p:sp>
      <p:sp>
        <p:nvSpPr>
          <p:cNvPr id="502" name="Google Shape;50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designed using images from Flaticon.com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 from Logic Ports: Embarcados.com.br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 from Morse Code: scoutlife.org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08 – Sistema de Clock, RTC e Watchdog</a:t>
            </a:r>
            <a:endParaRPr sz="3600" b="0" i="0" u="sng" strike="noStrike" cap="none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8" name="Google Shape;138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9" name="Google Shape;139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539552" y="2198559"/>
            <a:ext cx="5195423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</a:t>
            </a: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Importância do </a:t>
            </a: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Computadores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UTC?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</a:t>
            </a: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Watchdog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Laboratório;</a:t>
            </a:r>
            <a:endParaRPr sz="12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2000"/>
              <a:buFont typeface="Noto Sans Symbols"/>
              <a:buChar char="⮚"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Exercício;</a:t>
            </a:r>
            <a:endParaRPr sz="1200" dirty="0"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0472" y="1629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323528" y="836713"/>
            <a:ext cx="5112568" cy="720080"/>
            <a:chOff x="638714" y="1308295"/>
            <a:chExt cx="10971395" cy="1901011"/>
          </a:xfrm>
        </p:grpSpPr>
        <p:sp>
          <p:nvSpPr>
            <p:cNvPr id="160" name="Google Shape;160;p4"/>
            <p:cNvSpPr/>
            <p:nvPr/>
          </p:nvSpPr>
          <p:spPr>
            <a:xfrm>
              <a:off x="1378424" y="1308295"/>
              <a:ext cx="10231685" cy="18324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Antes 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 falarmos de computadores, vamos falar de Música!</a:t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" name="Google Shape;162;p4"/>
          <p:cNvPicPr preferRelativeResize="0"/>
          <p:nvPr/>
        </p:nvPicPr>
        <p:blipFill rotWithShape="1">
          <a:blip r:embed="rId3">
            <a:alphaModFix/>
          </a:blip>
          <a:srcRect l="16069" r="4294"/>
          <a:stretch/>
        </p:blipFill>
        <p:spPr>
          <a:xfrm>
            <a:off x="5580112" y="836712"/>
            <a:ext cx="3448280" cy="375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 title="60 BPM Metronom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28" y="1700809"/>
            <a:ext cx="5112568" cy="288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" descr="Clock signals | CircuitVerse"/>
          <p:cNvPicPr preferRelativeResize="0"/>
          <p:nvPr/>
        </p:nvPicPr>
        <p:blipFill rotWithShape="1">
          <a:blip r:embed="rId6">
            <a:alphaModFix/>
          </a:blip>
          <a:srcRect b="16799"/>
          <a:stretch/>
        </p:blipFill>
        <p:spPr>
          <a:xfrm>
            <a:off x="1835696" y="4869160"/>
            <a:ext cx="5715000" cy="10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/>
          </a:p>
        </p:txBody>
      </p:sp>
      <p:pic>
        <p:nvPicPr>
          <p:cNvPr id="171" name="Google Shape;171;p5" title="Lesson #1: Warm Up Session Lvl.1 (Bass Exercise) (Play Along Tabs In Video)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223" y="1052736"/>
            <a:ext cx="8411554" cy="475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Clock?</a:t>
            </a:r>
            <a:endParaRPr/>
          </a:p>
        </p:txBody>
      </p:sp>
      <p:grpSp>
        <p:nvGrpSpPr>
          <p:cNvPr id="178" name="Google Shape;178;p6"/>
          <p:cNvGrpSpPr/>
          <p:nvPr/>
        </p:nvGrpSpPr>
        <p:grpSpPr>
          <a:xfrm>
            <a:off x="323528" y="1052736"/>
            <a:ext cx="3888432" cy="1512168"/>
            <a:chOff x="638714" y="1308295"/>
            <a:chExt cx="10971395" cy="1901011"/>
          </a:xfrm>
        </p:grpSpPr>
        <p:sp>
          <p:nvSpPr>
            <p:cNvPr id="179" name="Google Shape;179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Clock</a:t>
              </a: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é um sinal digital de sincronização que estabelece o ritmo para executar instruções na CPU.</a:t>
              </a:r>
              <a:endParaRPr sz="1200"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6"/>
          <p:cNvGrpSpPr/>
          <p:nvPr/>
        </p:nvGrpSpPr>
        <p:grpSpPr>
          <a:xfrm>
            <a:off x="323528" y="2913914"/>
            <a:ext cx="3888432" cy="1512168"/>
            <a:chOff x="638714" y="1308295"/>
            <a:chExt cx="10971395" cy="1901011"/>
          </a:xfrm>
        </p:grpSpPr>
        <p:sp>
          <p:nvSpPr>
            <p:cNvPr id="182" name="Google Shape;182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medido em Hertz, sendo que os computadores pessoais podem chegar a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Giga Hertz, </a:t>
              </a: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enquanto os uControladores podem chegar a </a:t>
              </a:r>
              <a:r>
                <a:rPr lang="pt-BR" sz="18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Mega Hertz.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6"/>
          <p:cNvGrpSpPr/>
          <p:nvPr/>
        </p:nvGrpSpPr>
        <p:grpSpPr>
          <a:xfrm>
            <a:off x="323528" y="4775091"/>
            <a:ext cx="3888432" cy="1512168"/>
            <a:chOff x="638714" y="1308295"/>
            <a:chExt cx="10971395" cy="1901011"/>
          </a:xfrm>
        </p:grpSpPr>
        <p:sp>
          <p:nvSpPr>
            <p:cNvPr id="185" name="Google Shape;185;p6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Quanto maior a frequência, maior a capacidade de processamento e maior a dissipação de energia (Calor)</a:t>
              </a:r>
              <a:endParaRPr sz="1200"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8723" y="2082909"/>
            <a:ext cx="4765277" cy="3178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Importância do Clock para Computadores</a:t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>
            <a:off x="739699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Sincronização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É responsável por sincronizar as tarefas entre os vários periféricos e processos, como um protocolo de comunicação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717747" y="1772816"/>
            <a:ext cx="1395175" cy="80207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717747" y="2794604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2204677" y="2794604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2351604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Execução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Cada instrução ou tarefa exercida no processador é realizada conforme o pulso de clock, como uma nota em um instrumento musical.</a:t>
            </a:r>
            <a:endParaRPr sz="1200"/>
          </a:p>
        </p:txBody>
      </p:sp>
      <p:sp>
        <p:nvSpPr>
          <p:cNvPr id="199" name="Google Shape;199;p7"/>
          <p:cNvSpPr/>
          <p:nvPr/>
        </p:nvSpPr>
        <p:spPr>
          <a:xfrm>
            <a:off x="3963510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Transferência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A comunicação entre o processador e as memórias é regida e sincronizada pelo clock. Quanto mais rápido o sinal, mais rápido é o acesso aos dados....</a:t>
            </a:r>
            <a:endParaRPr sz="1200"/>
          </a:p>
        </p:txBody>
      </p:sp>
      <p:sp>
        <p:nvSpPr>
          <p:cNvPr id="200" name="Google Shape;200;p7"/>
          <p:cNvSpPr/>
          <p:nvPr/>
        </p:nvSpPr>
        <p:spPr>
          <a:xfrm>
            <a:off x="3845779" y="2794604"/>
            <a:ext cx="2549570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5575415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Desempenho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ED26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... Consequente-mente, maior é o desempenho do computador, pois ele era realizar muito mais tarefas em menos tempo</a:t>
            </a:r>
            <a:endParaRPr sz="1200"/>
          </a:p>
        </p:txBody>
      </p:sp>
      <p:sp>
        <p:nvSpPr>
          <p:cNvPr id="202" name="Google Shape;202;p7"/>
          <p:cNvSpPr/>
          <p:nvPr/>
        </p:nvSpPr>
        <p:spPr>
          <a:xfrm>
            <a:off x="7021956" y="2794604"/>
            <a:ext cx="1582492" cy="58611"/>
          </a:xfrm>
          <a:prstGeom prst="rect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5439464" y="2794604"/>
            <a:ext cx="1641102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7187321" y="2927132"/>
            <a:ext cx="1395175" cy="3166164"/>
          </a:xfrm>
          <a:prstGeom prst="rect">
            <a:avLst/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Boosting</a:t>
            </a:r>
            <a:endParaRPr sz="1200" b="1">
              <a:solidFill>
                <a:srgbClr val="7B83E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B83E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B83EB"/>
                </a:solidFill>
                <a:latin typeface="Arial"/>
                <a:ea typeface="Arial"/>
                <a:cs typeface="Arial"/>
                <a:sym typeface="Arial"/>
              </a:rPr>
              <a:t>Ou Overclocking. É uma técnica que consiste em aumentar a velocidade normal do clock para melhorar ainda mais o desempenho. Deve ser feito com cuidado!</a:t>
            </a:r>
            <a:endParaRPr sz="1200"/>
          </a:p>
        </p:txBody>
      </p:sp>
      <p:sp>
        <p:nvSpPr>
          <p:cNvPr id="205" name="Google Shape;205;p7"/>
          <p:cNvSpPr/>
          <p:nvPr/>
        </p:nvSpPr>
        <p:spPr>
          <a:xfrm>
            <a:off x="2340629" y="1772816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3963510" y="1772816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5586392" y="1772816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7209273" y="1772816"/>
            <a:ext cx="1395175" cy="802073"/>
          </a:xfrm>
          <a:prstGeom prst="flowChartOffpageConnector">
            <a:avLst/>
          </a:prstGeom>
          <a:solidFill>
            <a:srgbClr val="7B8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Importância do Clock para Computadores</a:t>
            </a:r>
            <a:endParaRPr/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170887" y="1601501"/>
            <a:ext cx="5876190" cy="4370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8"/>
          <p:cNvGrpSpPr/>
          <p:nvPr/>
        </p:nvGrpSpPr>
        <p:grpSpPr>
          <a:xfrm>
            <a:off x="107504" y="2060848"/>
            <a:ext cx="3600400" cy="1512168"/>
            <a:chOff x="638714" y="1308295"/>
            <a:chExt cx="10158699" cy="1901011"/>
          </a:xfrm>
        </p:grpSpPr>
        <p:sp>
          <p:nvSpPr>
            <p:cNvPr id="217" name="Google Shape;217;p8"/>
            <p:cNvSpPr/>
            <p:nvPr/>
          </p:nvSpPr>
          <p:spPr>
            <a:xfrm>
              <a:off x="1378422" y="1308295"/>
              <a:ext cx="941899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O Clock,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controla praticamente tudo nos computadores...</a:t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RTC?</a:t>
            </a:r>
            <a:endParaRPr/>
          </a:p>
        </p:txBody>
      </p:sp>
      <p:grpSp>
        <p:nvGrpSpPr>
          <p:cNvPr id="225" name="Google Shape;225;p9"/>
          <p:cNvGrpSpPr/>
          <p:nvPr/>
        </p:nvGrpSpPr>
        <p:grpSpPr>
          <a:xfrm>
            <a:off x="323528" y="2913914"/>
            <a:ext cx="4248472" cy="1512168"/>
            <a:chOff x="638714" y="1308295"/>
            <a:chExt cx="10971395" cy="1901011"/>
          </a:xfrm>
        </p:grpSpPr>
        <p:sp>
          <p:nvSpPr>
            <p:cNvPr id="226" name="Google Shape;226;p9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Ele conta os pulsos de clock e os transforma em unidade de tempo , como </a:t>
              </a:r>
              <a:r>
                <a:rPr lang="pt-BR" sz="20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segundos, minutos, horas, dias, meses e anos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323528" y="4775091"/>
            <a:ext cx="4248472" cy="1512168"/>
            <a:chOff x="638714" y="1308295"/>
            <a:chExt cx="10971395" cy="1901011"/>
          </a:xfrm>
        </p:grpSpPr>
        <p:sp>
          <p:nvSpPr>
            <p:cNvPr id="229" name="Google Shape;229;p9"/>
            <p:cNvSpPr/>
            <p:nvPr/>
          </p:nvSpPr>
          <p:spPr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 usado para controlar o sincronismo, gerar alarmes, registros de eventos e até criar calendários.</a:t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1" name="Google Shape;231;p9"/>
          <p:cNvPicPr preferRelativeResize="0"/>
          <p:nvPr/>
        </p:nvPicPr>
        <p:blipFill rotWithShape="1">
          <a:blip r:embed="rId3">
            <a:alphaModFix/>
          </a:blip>
          <a:srcRect l="13879" t="7759" r="4008" b="3839"/>
          <a:stretch/>
        </p:blipFill>
        <p:spPr>
          <a:xfrm>
            <a:off x="4858439" y="1581766"/>
            <a:ext cx="4176465" cy="41764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9"/>
          <p:cNvGrpSpPr/>
          <p:nvPr/>
        </p:nvGrpSpPr>
        <p:grpSpPr>
          <a:xfrm>
            <a:off x="323528" y="1052736"/>
            <a:ext cx="4224196" cy="1512168"/>
            <a:chOff x="638714" y="1308295"/>
            <a:chExt cx="11918769" cy="1901011"/>
          </a:xfrm>
        </p:grpSpPr>
        <p:sp>
          <p:nvSpPr>
            <p:cNvPr id="233" name="Google Shape;233;p9"/>
            <p:cNvSpPr/>
            <p:nvPr/>
          </p:nvSpPr>
          <p:spPr>
            <a:xfrm>
              <a:off x="1378422" y="1308295"/>
              <a:ext cx="11179061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324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2000"/>
                <a:buFont typeface="Arial"/>
                <a:buNone/>
              </a:pPr>
              <a:r>
                <a:rPr lang="pt-BR" sz="2000" b="1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Real Time Clock,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ou Relógio de Tempo Real. É um componente eletrônico usado para manter o controle </a:t>
              </a:r>
              <a:r>
                <a:rPr lang="pt-BR" sz="2000" b="1">
                  <a:solidFill>
                    <a:srgbClr val="ED265B"/>
                  </a:solidFill>
                  <a:latin typeface="Arial"/>
                  <a:ea typeface="Arial"/>
                  <a:cs typeface="Arial"/>
                  <a:sym typeface="Arial"/>
                </a:rPr>
                <a:t>preciso</a:t>
              </a:r>
              <a: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do tempo.</a:t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1054</Words>
  <Application>Microsoft Office PowerPoint</Application>
  <PresentationFormat>Apresentação na tela (4:3)</PresentationFormat>
  <Paragraphs>115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Calibri</vt:lpstr>
      <vt:lpstr>Lato</vt:lpstr>
      <vt:lpstr>Proxima Nova</vt:lpstr>
      <vt:lpstr>Arial</vt:lpstr>
      <vt:lpstr>Noto Sans Symbols</vt:lpstr>
      <vt:lpstr>Times New Roman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 Prof. Airton  / Prof. Fabio / Prof. Lucas / Prof. Yan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5</cp:revision>
  <dcterms:created xsi:type="dcterms:W3CDTF">2018-08-18T04:32:45Z</dcterms:created>
  <dcterms:modified xsi:type="dcterms:W3CDTF">2023-08-29T20:58:15Z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